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orben" panose="020B0604020202020204" charset="0"/>
      <p:regular r:id="rId16"/>
    </p:embeddedFont>
    <p:embeddedFont>
      <p:font typeface="Nobile" panose="020B0604020202020204" charset="0"/>
      <p:regular r:id="rId17"/>
    </p:embeddedFont>
    <p:embeddedFont>
      <p:font typeface="Arabic Typesetting" panose="03020402040406030203" pitchFamily="66" charset="-78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040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26462" y="176821"/>
            <a:ext cx="5937210" cy="59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ar-SY" dirty="0" smtClean="0">
                <a:solidFill>
                  <a:srgbClr val="1B1B27"/>
                </a:solidFill>
                <a:latin typeface="Nobile" panose="020B0604020202020204" charset="0"/>
                <a:cs typeface="Arabic Typesetting" panose="03020402040406030203" pitchFamily="66" charset="-78"/>
              </a:rPr>
              <a:t>الجمهورية العربية السورية </a:t>
            </a:r>
          </a:p>
        </p:txBody>
      </p:sp>
      <p:sp>
        <p:nvSpPr>
          <p:cNvPr id="4" name="Text 1"/>
          <p:cNvSpPr/>
          <p:nvPr/>
        </p:nvSpPr>
        <p:spPr>
          <a:xfrm>
            <a:off x="3047999" y="3660200"/>
            <a:ext cx="2999626" cy="1669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مشروع </a:t>
            </a:r>
            <a:r>
              <a:rPr lang="en-US" sz="1750" dirty="0" err="1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سنة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رابعة</a:t>
            </a:r>
            <a:endParaRPr lang="en-US" sz="1750" dirty="0">
              <a:solidFill>
                <a:srgbClr val="404155"/>
              </a:solidFill>
              <a:latin typeface="Nobile" panose="020B0604020202020204" charset="0"/>
              <a:ea typeface="Nobile" pitchFamily="34" charset="-122"/>
              <a:cs typeface="Arabic Typesetting" panose="03020402040406030203" pitchFamily="66" charset="-78"/>
            </a:endParaRPr>
          </a:p>
          <a:p>
            <a:pPr marL="0" indent="0" algn="ctr" rtl="1">
              <a:lnSpc>
                <a:spcPts val="2850"/>
              </a:lnSpc>
              <a:buNone/>
            </a:pPr>
            <a:r>
              <a:rPr lang="ar-SY" sz="1750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ت</a:t>
            </a:r>
            <a:r>
              <a:rPr lang="en-US" sz="1750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قد</a:t>
            </a:r>
            <a:r>
              <a:rPr lang="ar-SY" sz="1750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يم</a:t>
            </a:r>
          </a:p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حسن </a:t>
            </a:r>
            <a:r>
              <a:rPr lang="en-US" sz="1750" dirty="0" err="1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أمين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سلامي</a:t>
            </a:r>
            <a:endParaRPr lang="ar-SY" sz="1750" dirty="0" smtClean="0">
              <a:solidFill>
                <a:srgbClr val="404155"/>
              </a:solidFill>
              <a:latin typeface="Nobile" panose="020B0604020202020204" charset="0"/>
              <a:ea typeface="Nobile" pitchFamily="34" charset="-122"/>
              <a:cs typeface="Arabic Typesetting" panose="03020402040406030203" pitchFamily="66" charset="-78"/>
            </a:endParaRPr>
          </a:p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أريج</a:t>
            </a:r>
            <a:r>
              <a:rPr lang="en-US" sz="1750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حيدر محمد</a:t>
            </a:r>
            <a:endParaRPr lang="en-US" sz="1750" dirty="0">
              <a:latin typeface="Nobile" panose="020B0604020202020204" charset="0"/>
              <a:cs typeface="Arabic Typesetting" panose="03020402040406030203" pitchFamily="66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2921876" y="5398871"/>
            <a:ext cx="3125749" cy="173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بإشراف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endParaRPr lang="ar-SY" sz="1750" dirty="0" smtClean="0">
              <a:solidFill>
                <a:srgbClr val="404155"/>
              </a:solidFill>
              <a:latin typeface="Nobile" panose="020B0604020202020204" charset="0"/>
              <a:ea typeface="Nobile" pitchFamily="34" charset="-122"/>
              <a:cs typeface="Arabic Typesetting" panose="03020402040406030203" pitchFamily="66" charset="-78"/>
            </a:endParaRPr>
          </a:p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د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. </a:t>
            </a:r>
            <a:r>
              <a:rPr lang="en-US" sz="1750" dirty="0" err="1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سميح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جمول</a:t>
            </a:r>
            <a:r>
              <a:rPr lang="en-US" sz="1750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endParaRPr lang="ar-SY" sz="1750" dirty="0">
              <a:solidFill>
                <a:srgbClr val="404155"/>
              </a:solidFill>
              <a:latin typeface="Nobile" panose="020B0604020202020204" charset="0"/>
              <a:ea typeface="Nobile" pitchFamily="34" charset="-122"/>
              <a:cs typeface="Arabic Typesetting" panose="03020402040406030203" pitchFamily="66" charset="-78"/>
            </a:endParaRPr>
          </a:p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ما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. عماد قرحيلي</a:t>
            </a:r>
            <a:endParaRPr lang="en-US" sz="1750" dirty="0">
              <a:latin typeface="Nobile" panose="020B0604020202020204" charset="0"/>
              <a:cs typeface="Arabic Typesetting" panose="03020402040406030203" pitchFamily="66" charset="-78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1" y="450323"/>
            <a:ext cx="1804977" cy="165825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203960" y="2392680"/>
            <a:ext cx="7064970" cy="68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Nobile" panose="020B0604020202020204" charset="0"/>
                <a:ea typeface="Corben" pitchFamily="34" charset="-122"/>
                <a:cs typeface="Arabic Typesetting" panose="03020402040406030203" pitchFamily="66" charset="-78"/>
              </a:rPr>
              <a:t>تطوير تطبيق حجز مواقف سيارات</a:t>
            </a:r>
            <a:endParaRPr lang="en-US" sz="4450" dirty="0">
              <a:latin typeface="Nobile" panose="020B0604020202020204" charset="0"/>
              <a:cs typeface="Arabic Typesetting" panose="03020402040406030203" pitchFamily="66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57751" y="489993"/>
            <a:ext cx="2214068" cy="700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ts val="5550"/>
              </a:lnSpc>
            </a:pP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المعهد</a:t>
            </a:r>
            <a:r>
              <a:rPr lang="en-US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العالي</a:t>
            </a:r>
            <a:r>
              <a:rPr lang="en-US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للعلوم</a:t>
            </a:r>
            <a:r>
              <a:rPr lang="en-US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التطبيقية</a:t>
            </a:r>
            <a:r>
              <a:rPr lang="en-US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والتكنولوجيا</a:t>
            </a:r>
            <a:endParaRPr lang="ar-SY" dirty="0" smtClean="0">
              <a:solidFill>
                <a:srgbClr val="404155"/>
              </a:solidFill>
              <a:latin typeface="Nobile" panose="020B0604020202020204" charset="0"/>
              <a:ea typeface="Nobile" pitchFamily="34" charset="-122"/>
              <a:cs typeface="Arabic Typesetting" panose="03020402040406030203" pitchFamily="66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43599" y="845521"/>
            <a:ext cx="1228220" cy="700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ts val="5550"/>
              </a:lnSpc>
            </a:pP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قسم</a:t>
            </a:r>
            <a:r>
              <a:rPr lang="en-US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النظم</a:t>
            </a:r>
            <a:r>
              <a:rPr lang="en-US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المعلوماتية</a:t>
            </a:r>
            <a:endParaRPr lang="en-US" dirty="0">
              <a:latin typeface="Nobile" panose="020B0604020202020204" charset="0"/>
              <a:cs typeface="Arabic Typesetting" panose="03020402040406030203" pitchFamily="66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66021" y="12016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نظرة عامة على المشروع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171867" y="2250638"/>
            <a:ext cx="3664744" cy="2819519"/>
          </a:xfrm>
          <a:prstGeom prst="roundRect">
            <a:avLst>
              <a:gd name="adj" fmla="val 3379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44081" y="2507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الهدف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29161" y="2998351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تصميم وتنفيذ نظام حجز مواقف سيارات يبسط عملية الحجز ويحسن تجربة المستخدم من خلال إدارة فعالة للمواقف.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2250638"/>
            <a:ext cx="3664863" cy="2819519"/>
          </a:xfrm>
          <a:prstGeom prst="roundRect">
            <a:avLst>
              <a:gd name="adj" fmla="val 3379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52523" y="2507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الوظائف الرئيسية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37484" y="2998351"/>
            <a:ext cx="315027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حجز المواقف عبر تطبيق موبايل ومنصة ويب، إدارة الحجوزات مركزياً، والتحقق من الوصول باستخدام تقنيتي Bluetooth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وNFC</a:t>
            </a:r>
            <a:r>
              <a:rPr lang="ar-SY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744081" y="5554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التقنيات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37484" y="6044684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Flutter للتطبيق، ASP.NET للخادم، SQL Server لقاعدة البيانات، وبروتوكول Kerberos لتوليد Token آمن.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862" y="7389679"/>
            <a:ext cx="1705213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021" y="17545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أهداف المشروع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043" y="2916912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4561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تسهيل الحجز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715857" y="454140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تمكين المستخدمين من اختيار وحجز موقف سيارة بسهولة عبر تطبيق الهاتف الذكي، مع تحديد الوقت والموقع المناسبين.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476" y="2916912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6994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ضمان الأمان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290" y="454140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توليد توكن فريد لكل حجز باستخدام بروتوكول Kerberos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لضمان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صحة الحجز.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09" y="2916912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79427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الاقتران الآمن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723" y="454140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توفير نظام اقتران فعال باستخدام تقنيات Bluetooth وNFC، للتواصل مع حساسات باب الكراج.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1120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بالإضافة إلى توفير نظام دفع إلكتروني وتحسين تجربة المستخدم من خلال واجهة بسيطة وسلسة.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1862" y="7457967"/>
            <a:ext cx="1705213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79621" y="13154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المتطلبات الوظيفية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460063" y="25911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للزبائن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17230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تسجيل جديد وتسجيل الدخول باستخدام البريد الإلكتروني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97740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عرض المواقف المتاحة والفلترة حسب التوفر الزمني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8250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حجز الموقف وعرض سعر الحجز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22470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مشاهدة الحجوزات السابقة والحالية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6668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تأكيد الحجز ودفع التكاليف عبر محفظة التطبيق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7199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تعديل الحجز خارج الفترة الحرجة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522595" y="25911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للمديرين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856321" y="317230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تسجيل الدخول إلى صفحة الويب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36144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إدارة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المواقف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إضافة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، تعديل،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حذف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441960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إدارة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الحجوزات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عرض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،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إلغاء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6321" y="48617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إدارة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المستخدمين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حظر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مؤقت، فك حظر،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حظر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نهائي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56321" y="56668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عرض إحصائيات حول حجز المواقف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021" y="16893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المتطلبات غير الوظيفية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9640252" y="2851785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640252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5" name="Text 3"/>
          <p:cNvSpPr/>
          <p:nvPr/>
        </p:nvSpPr>
        <p:spPr>
          <a:xfrm>
            <a:off x="10652641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الأمان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9897547" y="359949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جميع الاتصالات مشفرة لضمان سرية وسلامة البيانات.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7081" y="2851785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7081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9" name="Text 7"/>
          <p:cNvSpPr/>
          <p:nvPr/>
        </p:nvSpPr>
        <p:spPr>
          <a:xfrm>
            <a:off x="6229469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الأداء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74375" y="359949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زمن استجابة السيرفر لا يتجاوز 5 ثوان في كل تفاعل مع النظام.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909" y="2851785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93909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3" name="Text 11"/>
          <p:cNvSpPr/>
          <p:nvPr/>
        </p:nvSpPr>
        <p:spPr>
          <a:xfrm>
            <a:off x="1806297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قابلية التوسع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51203" y="359949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دعم حتى 10,000 مستخدم نشط في نفس الوقت.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809411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28667" y="48094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7" name="Text 15"/>
          <p:cNvSpPr/>
          <p:nvPr/>
        </p:nvSpPr>
        <p:spPr>
          <a:xfrm>
            <a:off x="10652641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سهولة الاستخدام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85961" y="55571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واجهة بسيطة وسلسة مع تفعيل Bluetooth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عند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الموقف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909" y="4809411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93909" y="48094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21" name="Text 19"/>
          <p:cNvSpPr/>
          <p:nvPr/>
        </p:nvSpPr>
        <p:spPr>
          <a:xfrm>
            <a:off x="4017883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استمرارية الخدمة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051203" y="55571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إمكانية تحديث النظام دون توقف الخدمة (Zero Downtime Deployment).</a:t>
            </a:r>
            <a:endParaRPr lang="en-US" sz="17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330" y="7457967"/>
            <a:ext cx="1705213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7" y="604930"/>
            <a:ext cx="8103396" cy="45766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266" y="469231"/>
            <a:ext cx="3945466" cy="33677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23354" y="6177099"/>
            <a:ext cx="7359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A" b="1" dirty="0">
                <a:solidFill>
                  <a:srgbClr val="001D35"/>
                </a:solidFill>
                <a:latin typeface="Arial" panose="020B0604020202020204" pitchFamily="34" charset="0"/>
              </a:rPr>
              <a:t> </a:t>
            </a:r>
            <a:r>
              <a:rPr lang="ar-SA" b="1" dirty="0"/>
              <a:t>بروتوكول مصادقة شبكة يوفر مصادقة آمنة للمستخدمين والخوادم في بيئات الشبكات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330" y="7457967"/>
            <a:ext cx="1705213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84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42815" y="433030"/>
            <a:ext cx="3936563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850"/>
              </a:lnSpc>
              <a:buNone/>
            </a:pPr>
            <a:r>
              <a:rPr lang="en-US" sz="30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الدراسة التحليلية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4965744" y="1137149"/>
            <a:ext cx="196822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sz="1500" dirty="0" err="1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مخطط</a:t>
            </a:r>
            <a:r>
              <a:rPr lang="en-US" sz="15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</a:t>
            </a:r>
            <a:r>
              <a:rPr lang="ar-SY" sz="1500" dirty="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الصفوف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51021" y="1721882"/>
            <a:ext cx="6572131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يوضح المخطط العلاقات بين الكيانات الأساسية في النظام مثل المستخدمين، المواقف، الحجوزات، والمدفوعات.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1" y="2402800"/>
            <a:ext cx="6572131" cy="657213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118777" y="1318498"/>
            <a:ext cx="196822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sz="15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مخطط النشاط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4868" y="1721882"/>
            <a:ext cx="657213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يوضح تسلسل الخطوات في عملية الحجز بدءاً من اختيار الموقف وحتى تأكيد الحجز والدفع.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12118777" y="2131219"/>
            <a:ext cx="196822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sz="15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مخطط التتالي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514868" y="2534603"/>
            <a:ext cx="6572131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يبين التفاعلات بين مكونات النظام المختلفة (المستخدم، التطبيق، الخادم، الحساسات) خلال عمليات الحجز والتحقق.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3262" y="7376073"/>
            <a:ext cx="1705213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68170" y="526971"/>
            <a:ext cx="4791432" cy="598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البنية المعمارية النظيفة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696" y="1509117"/>
            <a:ext cx="8071009" cy="49746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94765" y="1876008"/>
            <a:ext cx="2750714" cy="37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طبقة المجال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5115958" y="5742953"/>
            <a:ext cx="2750713" cy="37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طبقة التطبيق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766635" y="1876008"/>
            <a:ext cx="2958346" cy="37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طبقة البنية التحتية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384923" y="5729664"/>
            <a:ext cx="2750713" cy="37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طبقة العرض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685824" y="6890861"/>
            <a:ext cx="239565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5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طبقة المجال (Domain)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70798" y="7381875"/>
            <a:ext cx="6410682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تمثل المنطق الأساسي للعمل والكيانات التي تحدد طبيعة النظام، وهي الطبقة الأكثر استقراراً.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1223816" y="6901371"/>
            <a:ext cx="275391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5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طبقة التطبيق (Application)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556540" y="7381875"/>
            <a:ext cx="641068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مسؤولة عن تنفيذ قواعد العمل وتنسيق تدفق البيانات وتعريف حالات الاستخدام.</a:t>
            </a:r>
            <a:endParaRPr lang="en-US" sz="15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1099" y="7674982"/>
            <a:ext cx="1705213" cy="4910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6567" y="725924"/>
            <a:ext cx="60600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تقنيات الاتصال المستخدمة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418507" y="2228493"/>
            <a:ext cx="6407944" cy="2403396"/>
          </a:xfrm>
          <a:prstGeom prst="roundRect">
            <a:avLst>
              <a:gd name="adj" fmla="val 6087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428667" y="219801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5" name="Shape 3"/>
          <p:cNvSpPr/>
          <p:nvPr/>
        </p:nvSpPr>
        <p:spPr>
          <a:xfrm>
            <a:off x="10292417" y="188833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610" y="2058472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744081" y="2795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البلوتوث (BLE)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685961" y="3285887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تقنية اتصال لاسلكي قصير المدى تستخدم للتحقق التلقائي على مسافات تصل إلى 10 أمتار، مما يتيح التواصل السريع بين التطبيق وحساسات المواقف.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2228493"/>
            <a:ext cx="6408063" cy="2403396"/>
          </a:xfrm>
          <a:prstGeom prst="roundRect">
            <a:avLst>
              <a:gd name="adj" fmla="val 6087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93790" y="2198013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1" name="Shape 8"/>
          <p:cNvSpPr/>
          <p:nvPr/>
        </p:nvSpPr>
        <p:spPr>
          <a:xfrm>
            <a:off x="3657540" y="188833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733" y="2058472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3814643" y="2795468"/>
            <a:ext cx="31299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الاتصال قريب المدى (NFC)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1051084" y="3285887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تعمل على تردد 13.56 ميجاهرتز للاتصالات قصيرة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المدى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سم</a:t>
            </a:r>
            <a:r>
              <a:rPr lang="ar-SY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تستخدم للتحقق اليدوي والدفع السريع، مع استهلاك منخفض للطاقة.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804300" y="4866018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801410" y="4894659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029653" y="503836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المعيار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5375077" y="503836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BLE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9716691" y="503836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NFC</a:t>
            </a:r>
            <a:endParaRPr lang="en-US" sz="1750" dirty="0"/>
          </a:p>
        </p:txBody>
      </p:sp>
      <p:sp>
        <p:nvSpPr>
          <p:cNvPr id="20" name="Shape 16"/>
          <p:cNvSpPr/>
          <p:nvPr/>
        </p:nvSpPr>
        <p:spPr>
          <a:xfrm>
            <a:off x="801410" y="554497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1029653" y="568868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المدى</a:t>
            </a:r>
            <a:endParaRPr lang="en-US" sz="1750" dirty="0"/>
          </a:p>
        </p:txBody>
      </p:sp>
      <p:sp>
        <p:nvSpPr>
          <p:cNvPr id="22" name="Text 18"/>
          <p:cNvSpPr/>
          <p:nvPr/>
        </p:nvSpPr>
        <p:spPr>
          <a:xfrm>
            <a:off x="5375077" y="568868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متوسط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0-10متر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sp>
        <p:nvSpPr>
          <p:cNvPr id="23" name="Text 19"/>
          <p:cNvSpPr/>
          <p:nvPr/>
        </p:nvSpPr>
        <p:spPr>
          <a:xfrm>
            <a:off x="9716691" y="568868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قصير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جداً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1-4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سنتيمتر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sp>
        <p:nvSpPr>
          <p:cNvPr id="24" name="Shape 20"/>
          <p:cNvSpPr/>
          <p:nvPr/>
        </p:nvSpPr>
        <p:spPr>
          <a:xfrm>
            <a:off x="801410" y="617497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1"/>
          <p:cNvSpPr/>
          <p:nvPr/>
        </p:nvSpPr>
        <p:spPr>
          <a:xfrm>
            <a:off x="1029653" y="633900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سرعة النقل</a:t>
            </a:r>
            <a:endParaRPr lang="en-US" sz="1750" dirty="0"/>
          </a:p>
        </p:txBody>
      </p:sp>
      <p:sp>
        <p:nvSpPr>
          <p:cNvPr id="26" name="Text 22"/>
          <p:cNvSpPr/>
          <p:nvPr/>
        </p:nvSpPr>
        <p:spPr>
          <a:xfrm>
            <a:off x="5375077" y="633900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متوسطة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1-2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ميجابت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/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ثانية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sp>
        <p:nvSpPr>
          <p:cNvPr id="27" name="Text 23"/>
          <p:cNvSpPr/>
          <p:nvPr/>
        </p:nvSpPr>
        <p:spPr>
          <a:xfrm>
            <a:off x="9716691" y="633900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بطيئة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424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كيلوبت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/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ثانية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sp>
        <p:nvSpPr>
          <p:cNvPr id="28" name="Shape 24"/>
          <p:cNvSpPr/>
          <p:nvPr/>
        </p:nvSpPr>
        <p:spPr>
          <a:xfrm>
            <a:off x="801410" y="6845618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5"/>
          <p:cNvSpPr/>
          <p:nvPr/>
        </p:nvSpPr>
        <p:spPr>
          <a:xfrm>
            <a:off x="1029653" y="698932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وقت الاتصال</a:t>
            </a:r>
            <a:endParaRPr lang="en-US" sz="1750" dirty="0"/>
          </a:p>
        </p:txBody>
      </p:sp>
      <p:sp>
        <p:nvSpPr>
          <p:cNvPr id="30" name="Text 26"/>
          <p:cNvSpPr/>
          <p:nvPr/>
        </p:nvSpPr>
        <p:spPr>
          <a:xfrm>
            <a:off x="5375077" y="698932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يحتاج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اقتران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(2-5 ثانية)</a:t>
            </a:r>
            <a:endParaRPr lang="en-US" sz="1750" dirty="0"/>
          </a:p>
        </p:txBody>
      </p:sp>
      <p:sp>
        <p:nvSpPr>
          <p:cNvPr id="31" name="Text 27"/>
          <p:cNvSpPr/>
          <p:nvPr/>
        </p:nvSpPr>
        <p:spPr>
          <a:xfrm>
            <a:off x="9716691" y="698932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فوري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0.1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ثانية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8260" y="7469528"/>
            <a:ext cx="1882140" cy="7716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524</Words>
  <Application>Microsoft Office PowerPoint</Application>
  <PresentationFormat>Custom</PresentationFormat>
  <Paragraphs>93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Arial</vt:lpstr>
      <vt:lpstr>Corben</vt:lpstr>
      <vt:lpstr>Nobile</vt:lpstr>
      <vt:lpstr>Arabic Typesetting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Hasan</cp:lastModifiedBy>
  <cp:revision>11</cp:revision>
  <dcterms:created xsi:type="dcterms:W3CDTF">2025-08-02T21:24:48Z</dcterms:created>
  <dcterms:modified xsi:type="dcterms:W3CDTF">2025-08-03T09:03:20Z</dcterms:modified>
</cp:coreProperties>
</file>